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embeddedFontLst>
    <p:embeddedFont>
      <p:font typeface="源真ゴシック等幅 Bold" panose="020B0600070205080204" charset="-128"/>
      <p:bold r:id="rId4"/>
    </p:embeddedFont>
    <p:embeddedFont>
      <p:font typeface="源真ゴシック等幅 Heavy" panose="020B0600070205080204" charset="-128"/>
      <p:bold r:id="rId5"/>
    </p:embeddedFont>
    <p:embeddedFont>
      <p:font typeface="Roboto" panose="02000000000000000000" pitchFamily="2" charset="0"/>
      <p:regular r:id="rId6"/>
      <p:bold r:id="rId7"/>
      <p:italic r:id="rId8"/>
      <p:boldItalic r:id="rId9"/>
    </p:embeddedFont>
    <p:embeddedFont>
      <p:font typeface="Rounded M+ 1c black" panose="020B0902020203020207" pitchFamily="50" charset="-128"/>
      <p:bold r:id="rId10"/>
    </p:embeddedFont>
    <p:embeddedFont>
      <p:font typeface="あんずもじ等幅2020" panose="02000609000000000000" pitchFamily="1" charset="-128"/>
      <p:regular r:id="rId11"/>
    </p:embeddedFont>
    <p:embeddedFont>
      <p:font typeface="游ゴシック" panose="020B0400000000000000" pitchFamily="50" charset="-128"/>
      <p:regular r:id="rId12"/>
      <p:bold r:id="rId13"/>
    </p:embeddedFont>
    <p:embeddedFont>
      <p:font typeface="游ゴシック Light" panose="020B0300000000000000" pitchFamily="50" charset="-128"/>
      <p:regular r:id="rId1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CCFB"/>
    <a:srgbClr val="70D7FC"/>
    <a:srgbClr val="FFFF5D"/>
    <a:srgbClr val="FFF5C9"/>
    <a:srgbClr val="FFFAE7"/>
    <a:srgbClr val="FFF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3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presProps" Target="pres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C89395-8CC8-FC1D-8E39-DBC3CAA46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953380E-0CEB-DE04-BE17-674B78E8E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5F3C21-3A2C-E7C7-C138-8C9A14BC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234890-E362-EEC6-2635-31943352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38CC77-3253-23FC-089F-268E57A0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544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6A0CE-8F1C-2350-6560-3B284A18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AD21C1-3CB4-204A-DD41-23ED529FF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0675C4-C202-8DA1-A7DF-D1339CAE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397C6-2789-E9D3-8B3D-01D19DC2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7F5F45-5136-C514-6D8D-ECE123EA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298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1FFC34C-CA57-A7ED-6D42-57F4565B0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1B4FC23-386E-D171-0ECC-05BE865CE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F84423-2DBD-D8A4-F441-B0DB9395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4CF32D-638C-6D64-B3F5-01D98D2C8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259EBF-593A-AC65-E376-67B8F52B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901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07C3CC-9598-B814-84E2-4D319A06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DD63DF-FBDF-71DC-5239-85B8B9184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D113A8-D0B2-AA63-3B6C-24B6D7D1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A8FDD3-19A1-76EA-CC91-996EA05B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462315-8F19-3F6F-0672-71EFCE67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02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FE6AE5-1142-754B-D86D-4E893A0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53AC748-B8DC-C87B-1029-29CC2057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A04110-6F74-6B4C-D3CF-6BF0D9BE8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F08688-3526-44E0-D453-FAAD20F0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91DA52-5113-1F2D-A5BE-CFE30D1F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67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D5274F-AE52-6768-79DF-F6394460C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351FA9-03D0-CF09-807A-6665264B0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3892535-B671-0EE2-FDDF-591E15224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574A98-7406-2E17-C22C-AE022774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B9BC9D-BF08-A92A-1266-9F6E3DC6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D13D8AD-B5AC-1709-C625-91CB5900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41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D40E81-FB85-2431-CA62-B937DF6F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9B7356-DAFA-A78B-A734-2E18220D3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0A433A-7D6F-72E8-AB1A-B13333950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73A6EE7-DD87-F50D-241B-4FD6E3D6C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5890444-4259-A348-E90A-964E79D92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5E6D8F8-C504-1D40-BE28-CF18CBAA1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D62C40F-2F04-3928-ED15-2A19C4DB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F56FB1-6D96-72B7-3A67-7F1EFFAC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078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B650FB-F193-B840-62C7-B0DC9DCA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274B1F-54D9-55F3-E39A-DF97D2308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54B8B49-C540-6401-813F-9F1C4EC1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C2EA8A3-E249-1043-6789-479B797A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077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E6DDD90-86EF-4ABA-E0F3-8F176C1F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E050C7-2703-6090-CBAF-F30E8BDE3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41FE931-3505-5AC8-74C0-09145D1C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377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5B8F97-9AC9-EA04-8633-4816ABF5F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948F03-3F06-668D-DCB4-13A3CE4A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102B07F-AC97-E8A9-A06C-1A6E87034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79C3907-D4C6-1B6C-C241-89E6F69E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DB3687-27B1-73F5-367B-A12D18DA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E22002-BF85-57F3-A3A4-6EE7D7D4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71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4F9F1D-D4F0-4226-9ADC-0C59C356F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B9BF9FF-F08A-0DA4-0AF3-0D45C06B27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3D53F79-2330-DDB5-F4A2-FFB271F4C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929440-4453-5E85-E80D-F785EB31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84DDA39-5268-DDC5-085A-817C570E4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22BC35-7BC6-05CC-DD11-7048A6E4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795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DBD31FB-7134-1FD7-DDE9-3D93EA32E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E42650-38E0-91F3-75D6-9DFE09F6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8AE7B1-50A6-3CBA-F811-D021AD04E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AD050-8F74-4D15-905B-39683B1A0A41}" type="datetimeFigureOut">
              <a:rPr kumimoji="1" lang="ja-JP" altLang="en-US" smtClean="0"/>
              <a:t>2022/11/11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EFE05C-99F3-22DE-A4B3-01DFDF8B1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E51A8C-3505-2501-8DDD-F31F9FAC7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ACDE0-BB62-4C14-B4AE-713EB42F46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2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二等辺三角形 38">
            <a:extLst>
              <a:ext uri="{FF2B5EF4-FFF2-40B4-BE49-F238E27FC236}">
                <a16:creationId xmlns:a16="http://schemas.microsoft.com/office/drawing/2014/main" id="{FD1B8753-1520-A660-5946-D8E2F8D3C1FF}"/>
              </a:ext>
            </a:extLst>
          </p:cNvPr>
          <p:cNvSpPr/>
          <p:nvPr/>
        </p:nvSpPr>
        <p:spPr>
          <a:xfrm rot="4500000">
            <a:off x="2414470" y="4910"/>
            <a:ext cx="2324153" cy="2003580"/>
          </a:xfrm>
          <a:prstGeom prst="triangle">
            <a:avLst/>
          </a:prstGeom>
          <a:noFill/>
          <a:ln w="57150">
            <a:solidFill>
              <a:srgbClr val="C2E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二等辺三角形 39">
            <a:extLst>
              <a:ext uri="{FF2B5EF4-FFF2-40B4-BE49-F238E27FC236}">
                <a16:creationId xmlns:a16="http://schemas.microsoft.com/office/drawing/2014/main" id="{6732CB57-32BB-441E-B271-B99BA324DAC1}"/>
              </a:ext>
            </a:extLst>
          </p:cNvPr>
          <p:cNvSpPr/>
          <p:nvPr/>
        </p:nvSpPr>
        <p:spPr>
          <a:xfrm rot="4500000">
            <a:off x="8354957" y="5419497"/>
            <a:ext cx="2324153" cy="2003580"/>
          </a:xfrm>
          <a:prstGeom prst="triangle">
            <a:avLst/>
          </a:prstGeom>
          <a:noFill/>
          <a:ln w="57150">
            <a:solidFill>
              <a:srgbClr val="C2E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7D4316E-91AE-8FEE-DD4D-31927D0142AB}"/>
              </a:ext>
            </a:extLst>
          </p:cNvPr>
          <p:cNvSpPr/>
          <p:nvPr/>
        </p:nvSpPr>
        <p:spPr>
          <a:xfrm rot="18900000">
            <a:off x="2759084" y="4828518"/>
            <a:ext cx="1327591" cy="1327591"/>
          </a:xfrm>
          <a:prstGeom prst="rect">
            <a:avLst/>
          </a:prstGeom>
          <a:noFill/>
          <a:ln w="57150">
            <a:solidFill>
              <a:srgbClr val="A0D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二等辺三角形 41">
            <a:extLst>
              <a:ext uri="{FF2B5EF4-FFF2-40B4-BE49-F238E27FC236}">
                <a16:creationId xmlns:a16="http://schemas.microsoft.com/office/drawing/2014/main" id="{98BB9AAB-22D3-D2A6-1600-830F274C6FFA}"/>
              </a:ext>
            </a:extLst>
          </p:cNvPr>
          <p:cNvSpPr/>
          <p:nvPr/>
        </p:nvSpPr>
        <p:spPr>
          <a:xfrm rot="4500000">
            <a:off x="846618" y="1696760"/>
            <a:ext cx="677593" cy="584132"/>
          </a:xfrm>
          <a:prstGeom prst="triangle">
            <a:avLst/>
          </a:prstGeom>
          <a:noFill/>
          <a:ln w="57150">
            <a:solidFill>
              <a:srgbClr val="C2E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1F532FE9-69B1-7346-EF89-6D3C1579EC7C}"/>
              </a:ext>
            </a:extLst>
          </p:cNvPr>
          <p:cNvSpPr/>
          <p:nvPr/>
        </p:nvSpPr>
        <p:spPr>
          <a:xfrm>
            <a:off x="6984401" y="2176367"/>
            <a:ext cx="2471219" cy="2471219"/>
          </a:xfrm>
          <a:prstGeom prst="ellipse">
            <a:avLst/>
          </a:prstGeom>
          <a:noFill/>
          <a:ln w="57150">
            <a:solidFill>
              <a:srgbClr val="FFB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8E3B40DC-41A1-C099-5034-74EF0648433C}"/>
              </a:ext>
            </a:extLst>
          </p:cNvPr>
          <p:cNvSpPr/>
          <p:nvPr/>
        </p:nvSpPr>
        <p:spPr>
          <a:xfrm>
            <a:off x="7135672" y="2271210"/>
            <a:ext cx="687381" cy="687381"/>
          </a:xfrm>
          <a:prstGeom prst="ellipse">
            <a:avLst/>
          </a:prstGeom>
          <a:noFill/>
          <a:ln w="57150">
            <a:solidFill>
              <a:srgbClr val="FFB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二等辺三角形 44">
            <a:extLst>
              <a:ext uri="{FF2B5EF4-FFF2-40B4-BE49-F238E27FC236}">
                <a16:creationId xmlns:a16="http://schemas.microsoft.com/office/drawing/2014/main" id="{19E34EB9-20BF-EACB-DB5B-2BF4B9F31665}"/>
              </a:ext>
            </a:extLst>
          </p:cNvPr>
          <p:cNvSpPr/>
          <p:nvPr/>
        </p:nvSpPr>
        <p:spPr>
          <a:xfrm rot="4500000">
            <a:off x="8793818" y="5361460"/>
            <a:ext cx="1021688" cy="880765"/>
          </a:xfrm>
          <a:prstGeom prst="triangle">
            <a:avLst/>
          </a:prstGeom>
          <a:noFill/>
          <a:ln w="57150">
            <a:solidFill>
              <a:srgbClr val="C2E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7799051-FCB4-273C-40FD-ADC73049E05A}"/>
              </a:ext>
            </a:extLst>
          </p:cNvPr>
          <p:cNvSpPr/>
          <p:nvPr/>
        </p:nvSpPr>
        <p:spPr>
          <a:xfrm rot="18900000">
            <a:off x="1221305" y="3648845"/>
            <a:ext cx="2059821" cy="2059821"/>
          </a:xfrm>
          <a:prstGeom prst="rect">
            <a:avLst/>
          </a:prstGeom>
          <a:noFill/>
          <a:ln w="57150">
            <a:solidFill>
              <a:srgbClr val="A0D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C61264B-426E-9313-B033-F946D9B1A0E4}"/>
              </a:ext>
            </a:extLst>
          </p:cNvPr>
          <p:cNvSpPr/>
          <p:nvPr/>
        </p:nvSpPr>
        <p:spPr>
          <a:xfrm rot="18900000">
            <a:off x="8587505" y="418715"/>
            <a:ext cx="2059821" cy="2059821"/>
          </a:xfrm>
          <a:prstGeom prst="rect">
            <a:avLst/>
          </a:prstGeom>
          <a:noFill/>
          <a:ln w="57150">
            <a:solidFill>
              <a:srgbClr val="A0D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C852044-C580-C01C-9802-C7D367C5FE8B}"/>
              </a:ext>
            </a:extLst>
          </p:cNvPr>
          <p:cNvSpPr/>
          <p:nvPr/>
        </p:nvSpPr>
        <p:spPr>
          <a:xfrm>
            <a:off x="0" y="6256421"/>
            <a:ext cx="12192000" cy="601579"/>
          </a:xfrm>
          <a:prstGeom prst="rect">
            <a:avLst/>
          </a:prstGeom>
          <a:solidFill>
            <a:srgbClr val="FDE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3200" b="1" dirty="0">
                <a:latin typeface="あんずもじ等幅2020" panose="02000609000000000000" pitchFamily="1" charset="-128"/>
                <a:ea typeface="あんずもじ等幅2020" panose="02000609000000000000" pitchFamily="1" charset="-128"/>
              </a:rPr>
              <a:t>TUATMCC 2022</a:t>
            </a:r>
            <a:endParaRPr kumimoji="1" lang="ja-JP" altLang="en-US" sz="3200" b="1" dirty="0">
              <a:latin typeface="あんずもじ等幅2020" panose="02000609000000000000" pitchFamily="1" charset="-128"/>
              <a:ea typeface="あんずもじ等幅2020" panose="02000609000000000000" pitchFamily="1" charset="-128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091D7E60-1B99-1921-292B-6676FBBAE684}"/>
              </a:ext>
            </a:extLst>
          </p:cNvPr>
          <p:cNvSpPr/>
          <p:nvPr/>
        </p:nvSpPr>
        <p:spPr>
          <a:xfrm>
            <a:off x="4704090" y="563563"/>
            <a:ext cx="1391910" cy="13919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F8DF0C21-3DF4-60A0-2BBD-DB3E3556DD22}"/>
              </a:ext>
            </a:extLst>
          </p:cNvPr>
          <p:cNvSpPr/>
          <p:nvPr/>
        </p:nvSpPr>
        <p:spPr>
          <a:xfrm>
            <a:off x="5400045" y="563563"/>
            <a:ext cx="1391910" cy="13919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E0623BDE-9BDA-1D29-2FCE-427F28204C1D}"/>
              </a:ext>
            </a:extLst>
          </p:cNvPr>
          <p:cNvSpPr/>
          <p:nvPr/>
        </p:nvSpPr>
        <p:spPr>
          <a:xfrm>
            <a:off x="6096000" y="559761"/>
            <a:ext cx="1391910" cy="13919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4F9459B-570E-4420-B937-551B002BA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3563"/>
            <a:ext cx="9144000" cy="1218165"/>
          </a:xfrm>
          <a:effectLst/>
        </p:spPr>
        <p:txBody>
          <a:bodyPr/>
          <a:lstStyle/>
          <a:p>
            <a:r>
              <a:rPr kumimoji="1" lang="ja-JP" altLang="en-US" sz="6000" b="1" spc="-150" dirty="0">
                <a:ln w="25400">
                  <a:gradFill>
                    <a:gsLst>
                      <a:gs pos="0">
                        <a:srgbClr val="FEF6E1"/>
                      </a:gs>
                      <a:gs pos="100000">
                        <a:srgbClr val="FDE8B5"/>
                      </a:gs>
                    </a:gsLst>
                    <a:lin ang="5400000" scaled="1"/>
                  </a:gradFill>
                </a:ln>
                <a:pattFill prst="lgCheck">
                  <a:fgClr>
                    <a:srgbClr val="89C4FF"/>
                  </a:fgClr>
                  <a:bgClr>
                    <a:srgbClr val="A8D3FF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遊び方</a:t>
            </a:r>
            <a:endParaRPr kumimoji="1" lang="ja-JP" altLang="en-US" dirty="0">
              <a:ln w="57150">
                <a:solidFill>
                  <a:srgbClr val="FFF5C9"/>
                </a:solidFill>
              </a:ln>
              <a:solidFill>
                <a:srgbClr val="70D7F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unded M+ 1c black" panose="020B0902020203020207" pitchFamily="50" charset="-128"/>
              <a:ea typeface="Rounded M+ 1c black" panose="020B0902020203020207" pitchFamily="50" charset="-128"/>
              <a:cs typeface="Rounded M+ 1c black" panose="020B0902020203020207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02446F0-9F2A-F730-7A68-14211F958F8C}"/>
              </a:ext>
            </a:extLst>
          </p:cNvPr>
          <p:cNvSpPr/>
          <p:nvPr/>
        </p:nvSpPr>
        <p:spPr>
          <a:xfrm>
            <a:off x="277817" y="1397344"/>
            <a:ext cx="3884276" cy="25930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6D7A5381-E412-080B-25FB-EAD5A4E22432}"/>
              </a:ext>
            </a:extLst>
          </p:cNvPr>
          <p:cNvSpPr/>
          <p:nvPr/>
        </p:nvSpPr>
        <p:spPr>
          <a:xfrm>
            <a:off x="4390455" y="3990392"/>
            <a:ext cx="3884276" cy="25930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C0200A3A-8753-7266-B965-E35057224F2C}"/>
              </a:ext>
            </a:extLst>
          </p:cNvPr>
          <p:cNvSpPr/>
          <p:nvPr/>
        </p:nvSpPr>
        <p:spPr>
          <a:xfrm>
            <a:off x="7874044" y="1172645"/>
            <a:ext cx="3884276" cy="25930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82FB264-44F1-9C01-F128-B817FC4DC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2" y="1739730"/>
            <a:ext cx="3121602" cy="1951002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16" name="吹き出し: 円形 15">
            <a:extLst>
              <a:ext uri="{FF2B5EF4-FFF2-40B4-BE49-F238E27FC236}">
                <a16:creationId xmlns:a16="http://schemas.microsoft.com/office/drawing/2014/main" id="{44A5ADAB-E631-4078-2968-05E6A341ED81}"/>
              </a:ext>
            </a:extLst>
          </p:cNvPr>
          <p:cNvSpPr/>
          <p:nvPr/>
        </p:nvSpPr>
        <p:spPr>
          <a:xfrm>
            <a:off x="132806" y="4040401"/>
            <a:ext cx="2871651" cy="1567543"/>
          </a:xfrm>
          <a:prstGeom prst="wedgeEllipseCallout">
            <a:avLst>
              <a:gd name="adj1" fmla="val 6860"/>
              <a:gd name="adj2" fmla="val -6416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12700">
                  <a:noFill/>
                </a:ln>
                <a:solidFill>
                  <a:schemeClr val="bg2">
                    <a:lumMod val="25000"/>
                  </a:schemeClr>
                </a:solidFill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好きな用紙に</a:t>
            </a:r>
            <a:endParaRPr kumimoji="1" lang="en-US" altLang="ja-JP" sz="2400" dirty="0">
              <a:ln w="12700">
                <a:noFill/>
              </a:ln>
              <a:solidFill>
                <a:schemeClr val="bg2">
                  <a:lumMod val="25000"/>
                </a:schemeClr>
              </a:solidFill>
              <a:latin typeface="Rounded M+ 1c black" panose="020B0902020203020207" pitchFamily="50" charset="-128"/>
              <a:ea typeface="Rounded M+ 1c black" panose="020B0902020203020207" pitchFamily="50" charset="-128"/>
              <a:cs typeface="Rounded M+ 1c black" panose="020B0902020203020207" pitchFamily="50" charset="-128"/>
            </a:endParaRPr>
          </a:p>
          <a:p>
            <a:pPr algn="ctr"/>
            <a:r>
              <a:rPr lang="ja-JP" altLang="en-US" sz="2400" dirty="0">
                <a:ln w="12700">
                  <a:noFill/>
                </a:ln>
                <a:solidFill>
                  <a:schemeClr val="bg2">
                    <a:lumMod val="25000"/>
                  </a:schemeClr>
                </a:solidFill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色を塗ろう</a:t>
            </a:r>
            <a:endParaRPr kumimoji="1" lang="ja-JP" altLang="en-US" sz="2400" dirty="0">
              <a:ln w="12700">
                <a:noFill/>
              </a:ln>
              <a:solidFill>
                <a:schemeClr val="bg2">
                  <a:lumMod val="25000"/>
                </a:schemeClr>
              </a:solidFill>
              <a:latin typeface="Rounded M+ 1c black" panose="020B0902020203020207" pitchFamily="50" charset="-128"/>
              <a:ea typeface="Rounded M+ 1c black" panose="020B0902020203020207" pitchFamily="50" charset="-128"/>
              <a:cs typeface="Rounded M+ 1c black" panose="020B0902020203020207" pitchFamily="50" charset="-128"/>
            </a:endParaRPr>
          </a:p>
        </p:txBody>
      </p:sp>
      <p:sp>
        <p:nvSpPr>
          <p:cNvPr id="17" name="吹き出し: 円形 16">
            <a:extLst>
              <a:ext uri="{FF2B5EF4-FFF2-40B4-BE49-F238E27FC236}">
                <a16:creationId xmlns:a16="http://schemas.microsoft.com/office/drawing/2014/main" id="{79042057-B012-0780-981F-D1A0FD6ACEC4}"/>
              </a:ext>
            </a:extLst>
          </p:cNvPr>
          <p:cNvSpPr/>
          <p:nvPr/>
        </p:nvSpPr>
        <p:spPr>
          <a:xfrm>
            <a:off x="4229289" y="2419047"/>
            <a:ext cx="2871651" cy="1567543"/>
          </a:xfrm>
          <a:prstGeom prst="wedgeEllipseCallout">
            <a:avLst>
              <a:gd name="adj1" fmla="val 11864"/>
              <a:gd name="adj2" fmla="val 6583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n w="12700">
                  <a:noFill/>
                </a:ln>
                <a:solidFill>
                  <a:schemeClr val="bg2">
                    <a:lumMod val="25000"/>
                  </a:schemeClr>
                </a:solidFill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カメラで</a:t>
            </a:r>
            <a:endParaRPr lang="en-US" altLang="ja-JP" sz="2400" dirty="0">
              <a:ln w="12700">
                <a:noFill/>
              </a:ln>
              <a:solidFill>
                <a:schemeClr val="bg2">
                  <a:lumMod val="25000"/>
                </a:schemeClr>
              </a:solidFill>
              <a:latin typeface="Rounded M+ 1c black" panose="020B0902020203020207" pitchFamily="50" charset="-128"/>
              <a:ea typeface="Rounded M+ 1c black" panose="020B0902020203020207" pitchFamily="50" charset="-128"/>
              <a:cs typeface="Rounded M+ 1c black" panose="020B0902020203020207" pitchFamily="50" charset="-128"/>
            </a:endParaRPr>
          </a:p>
          <a:p>
            <a:pPr algn="ctr"/>
            <a:r>
              <a:rPr lang="en-US" altLang="ja-JP" sz="2400" dirty="0">
                <a:ln w="12700">
                  <a:noFill/>
                </a:ln>
                <a:solidFill>
                  <a:schemeClr val="bg2">
                    <a:lumMod val="25000"/>
                  </a:schemeClr>
                </a:solidFill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QR</a:t>
            </a:r>
            <a:r>
              <a:rPr lang="ja-JP" altLang="en-US" sz="2400" dirty="0">
                <a:ln w="12700">
                  <a:noFill/>
                </a:ln>
                <a:solidFill>
                  <a:schemeClr val="bg2">
                    <a:lumMod val="25000"/>
                  </a:schemeClr>
                </a:solidFill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コードを</a:t>
            </a:r>
            <a:endParaRPr lang="en-US" altLang="ja-JP" sz="2400" dirty="0">
              <a:ln w="12700">
                <a:noFill/>
              </a:ln>
              <a:solidFill>
                <a:schemeClr val="bg2">
                  <a:lumMod val="25000"/>
                </a:schemeClr>
              </a:solidFill>
              <a:latin typeface="Rounded M+ 1c black" panose="020B0902020203020207" pitchFamily="50" charset="-128"/>
              <a:ea typeface="Rounded M+ 1c black" panose="020B0902020203020207" pitchFamily="50" charset="-128"/>
              <a:cs typeface="Rounded M+ 1c black" panose="020B0902020203020207" pitchFamily="50" charset="-128"/>
            </a:endParaRPr>
          </a:p>
          <a:p>
            <a:pPr algn="ctr"/>
            <a:r>
              <a:rPr lang="ja-JP" altLang="en-US" sz="2400" dirty="0">
                <a:ln w="12700">
                  <a:noFill/>
                </a:ln>
                <a:solidFill>
                  <a:schemeClr val="bg2">
                    <a:lumMod val="25000"/>
                  </a:schemeClr>
                </a:solidFill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読み取ろう</a:t>
            </a:r>
            <a:endParaRPr kumimoji="1" lang="en-US" altLang="ja-JP" sz="2400" dirty="0">
              <a:ln w="12700">
                <a:noFill/>
              </a:ln>
              <a:solidFill>
                <a:schemeClr val="bg2">
                  <a:lumMod val="25000"/>
                </a:schemeClr>
              </a:solidFill>
              <a:latin typeface="Rounded M+ 1c black" panose="020B0902020203020207" pitchFamily="50" charset="-128"/>
              <a:ea typeface="Rounded M+ 1c black" panose="020B0902020203020207" pitchFamily="50" charset="-128"/>
              <a:cs typeface="Rounded M+ 1c black" panose="020B0902020203020207" pitchFamily="50" charset="-128"/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54F57B96-33BE-2CEF-D780-AE8334538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69" y="4547982"/>
            <a:ext cx="2484333" cy="1552709"/>
          </a:xfrm>
          <a:prstGeom prst="rect">
            <a:avLst/>
          </a:prstGeom>
          <a:effectLst/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6FB0552-F9A5-151F-09E2-FFC372C21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413" y="3326748"/>
            <a:ext cx="4931454" cy="2773943"/>
          </a:xfrm>
          <a:prstGeom prst="rect">
            <a:avLst/>
          </a:prstGeom>
        </p:spPr>
      </p:pic>
      <p:sp>
        <p:nvSpPr>
          <p:cNvPr id="22" name="星: 4 pt 21">
            <a:extLst>
              <a:ext uri="{FF2B5EF4-FFF2-40B4-BE49-F238E27FC236}">
                <a16:creationId xmlns:a16="http://schemas.microsoft.com/office/drawing/2014/main" id="{A6B61D1F-ECE5-E97B-35A2-CEAC6FE2F893}"/>
              </a:ext>
            </a:extLst>
          </p:cNvPr>
          <p:cNvSpPr/>
          <p:nvPr/>
        </p:nvSpPr>
        <p:spPr>
          <a:xfrm>
            <a:off x="6428464" y="3633282"/>
            <a:ext cx="575888" cy="710419"/>
          </a:xfrm>
          <a:prstGeom prst="star4">
            <a:avLst>
              <a:gd name="adj" fmla="val 12705"/>
            </a:avLst>
          </a:prstGeom>
          <a:solidFill>
            <a:srgbClr val="FFFF5D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</a:t>
            </a:r>
            <a:endParaRPr kumimoji="1" lang="ja-JP" altLang="en-US" dirty="0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8C528579-79F9-A493-ABF1-34EF373D931A}"/>
              </a:ext>
            </a:extLst>
          </p:cNvPr>
          <p:cNvSpPr/>
          <p:nvPr/>
        </p:nvSpPr>
        <p:spPr>
          <a:xfrm rot="2711171">
            <a:off x="3367229" y="4289168"/>
            <a:ext cx="890471" cy="517628"/>
          </a:xfrm>
          <a:prstGeom prst="rightArrow">
            <a:avLst>
              <a:gd name="adj1" fmla="val 29819"/>
              <a:gd name="adj2" fmla="val 80315"/>
            </a:avLst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7CCFB"/>
              </a:solidFill>
            </a:endParaRP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F80E6302-F6C3-F766-1DC7-98E34D81C0E5}"/>
              </a:ext>
            </a:extLst>
          </p:cNvPr>
          <p:cNvSpPr/>
          <p:nvPr/>
        </p:nvSpPr>
        <p:spPr>
          <a:xfrm rot="18251906">
            <a:off x="8604440" y="4020601"/>
            <a:ext cx="890471" cy="517628"/>
          </a:xfrm>
          <a:prstGeom prst="rightArrow">
            <a:avLst>
              <a:gd name="adj1" fmla="val 29819"/>
              <a:gd name="adj2" fmla="val 80315"/>
            </a:avLst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7CCFB"/>
              </a:solidFill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BE446474-88EE-CEF2-E742-CAB3992F6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908" y="1477650"/>
            <a:ext cx="3536165" cy="194055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1" name="吹き出し: 円形 30">
            <a:extLst>
              <a:ext uri="{FF2B5EF4-FFF2-40B4-BE49-F238E27FC236}">
                <a16:creationId xmlns:a16="http://schemas.microsoft.com/office/drawing/2014/main" id="{88554B8B-99A6-711D-4AF7-EB2A9891D1D6}"/>
              </a:ext>
            </a:extLst>
          </p:cNvPr>
          <p:cNvSpPr/>
          <p:nvPr/>
        </p:nvSpPr>
        <p:spPr>
          <a:xfrm>
            <a:off x="9471087" y="3812807"/>
            <a:ext cx="2443096" cy="1567543"/>
          </a:xfrm>
          <a:prstGeom prst="wedgeEllipseCallout">
            <a:avLst>
              <a:gd name="adj1" fmla="val 13033"/>
              <a:gd name="adj2" fmla="val -6635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n w="12700">
                  <a:noFill/>
                </a:ln>
                <a:solidFill>
                  <a:schemeClr val="bg2">
                    <a:lumMod val="25000"/>
                  </a:schemeClr>
                </a:solidFill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ボタン連打でレース！</a:t>
            </a:r>
            <a:endParaRPr lang="en-US" altLang="ja-JP" sz="2400" dirty="0">
              <a:ln w="12700">
                <a:noFill/>
              </a:ln>
              <a:solidFill>
                <a:schemeClr val="bg2">
                  <a:lumMod val="25000"/>
                </a:schemeClr>
              </a:solidFill>
              <a:latin typeface="Rounded M+ 1c black" panose="020B0902020203020207" pitchFamily="50" charset="-128"/>
              <a:ea typeface="Rounded M+ 1c black" panose="020B0902020203020207" pitchFamily="50" charset="-128"/>
              <a:cs typeface="Rounded M+ 1c black" panose="020B0902020203020207" pitchFamily="50" charset="-128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B3C4B1B6-4562-8C2A-176E-A569D691F35B}"/>
              </a:ext>
            </a:extLst>
          </p:cNvPr>
          <p:cNvSpPr/>
          <p:nvPr/>
        </p:nvSpPr>
        <p:spPr>
          <a:xfrm>
            <a:off x="7644431" y="899433"/>
            <a:ext cx="699372" cy="69937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3</a:t>
            </a:r>
            <a:endParaRPr kumimoji="1" lang="ja-JP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unded M+ 1c black" panose="020B0902020203020207" pitchFamily="50" charset="-128"/>
              <a:ea typeface="Rounded M+ 1c black" panose="020B0902020203020207" pitchFamily="50" charset="-128"/>
              <a:cs typeface="Rounded M+ 1c black" panose="020B0902020203020207" pitchFamily="50" charset="-128"/>
            </a:endParaRP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D8C99E16-A89E-FEC2-0A70-85C8BBAEE4AF}"/>
              </a:ext>
            </a:extLst>
          </p:cNvPr>
          <p:cNvSpPr/>
          <p:nvPr/>
        </p:nvSpPr>
        <p:spPr>
          <a:xfrm>
            <a:off x="4138723" y="3794868"/>
            <a:ext cx="699372" cy="69937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2</a:t>
            </a:r>
            <a:endParaRPr kumimoji="1" lang="ja-JP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unded M+ 1c black" panose="020B0902020203020207" pitchFamily="50" charset="-128"/>
              <a:ea typeface="Rounded M+ 1c black" panose="020B0902020203020207" pitchFamily="50" charset="-128"/>
              <a:cs typeface="Rounded M+ 1c black" panose="020B0902020203020207" pitchFamily="50" charset="-128"/>
            </a:endParaRPr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CD5395A3-95D7-C74C-C06A-EFA91BF53DE0}"/>
              </a:ext>
            </a:extLst>
          </p:cNvPr>
          <p:cNvSpPr/>
          <p:nvPr/>
        </p:nvSpPr>
        <p:spPr>
          <a:xfrm>
            <a:off x="132806" y="1144843"/>
            <a:ext cx="699372" cy="69937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1</a:t>
            </a:r>
            <a:endParaRPr kumimoji="1" lang="ja-JP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unded M+ 1c black" panose="020B0902020203020207" pitchFamily="50" charset="-128"/>
              <a:ea typeface="Rounded M+ 1c black" panose="020B0902020203020207" pitchFamily="50" charset="-128"/>
              <a:cs typeface="Rounded M+ 1c black" panose="020B09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3180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95F94EF-7BBB-15A2-8C70-8605033892C0}"/>
              </a:ext>
            </a:extLst>
          </p:cNvPr>
          <p:cNvSpPr/>
          <p:nvPr/>
        </p:nvSpPr>
        <p:spPr>
          <a:xfrm>
            <a:off x="5642444" y="555754"/>
            <a:ext cx="6127665" cy="10900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E87EC5EA-3260-38F8-4737-1B3DBC4401FF}"/>
              </a:ext>
            </a:extLst>
          </p:cNvPr>
          <p:cNvSpPr/>
          <p:nvPr/>
        </p:nvSpPr>
        <p:spPr>
          <a:xfrm>
            <a:off x="8122835" y="1841500"/>
            <a:ext cx="3746500" cy="4737100"/>
          </a:xfrm>
          <a:prstGeom prst="roundRect">
            <a:avLst>
              <a:gd name="adj" fmla="val 359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noFill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7DD1E6CB-E516-6D3E-417E-8D6FA8863621}"/>
              </a:ext>
            </a:extLst>
          </p:cNvPr>
          <p:cNvSpPr/>
          <p:nvPr/>
        </p:nvSpPr>
        <p:spPr>
          <a:xfrm>
            <a:off x="4134671" y="1841500"/>
            <a:ext cx="3746500" cy="4737100"/>
          </a:xfrm>
          <a:prstGeom prst="roundRect">
            <a:avLst>
              <a:gd name="adj" fmla="val 359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DDE6A2D0-4C82-2058-7AC1-659BF4EDD5EA}"/>
              </a:ext>
            </a:extLst>
          </p:cNvPr>
          <p:cNvSpPr/>
          <p:nvPr/>
        </p:nvSpPr>
        <p:spPr>
          <a:xfrm>
            <a:off x="146507" y="1841500"/>
            <a:ext cx="3746500" cy="4737100"/>
          </a:xfrm>
          <a:prstGeom prst="roundRect">
            <a:avLst>
              <a:gd name="adj" fmla="val 359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091D7E60-1B99-1921-292B-6676FBBAE684}"/>
              </a:ext>
            </a:extLst>
          </p:cNvPr>
          <p:cNvSpPr/>
          <p:nvPr/>
        </p:nvSpPr>
        <p:spPr>
          <a:xfrm>
            <a:off x="330204" y="194074"/>
            <a:ext cx="1395284" cy="13919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F8DF0C21-3DF4-60A0-2BBD-DB3E3556DD22}"/>
              </a:ext>
            </a:extLst>
          </p:cNvPr>
          <p:cNvSpPr/>
          <p:nvPr/>
        </p:nvSpPr>
        <p:spPr>
          <a:xfrm>
            <a:off x="1026159" y="122155"/>
            <a:ext cx="1391910" cy="13919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E0623BDE-9BDA-1D29-2FCE-427F28204C1D}"/>
              </a:ext>
            </a:extLst>
          </p:cNvPr>
          <p:cNvSpPr/>
          <p:nvPr/>
        </p:nvSpPr>
        <p:spPr>
          <a:xfrm>
            <a:off x="1722114" y="190272"/>
            <a:ext cx="1391910" cy="13919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4F9459B-570E-4420-B937-551B002BA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930" y="194074"/>
            <a:ext cx="2726368" cy="1218165"/>
          </a:xfrm>
          <a:effectLst/>
        </p:spPr>
        <p:txBody>
          <a:bodyPr/>
          <a:lstStyle/>
          <a:p>
            <a:r>
              <a:rPr kumimoji="1" lang="ja-JP" altLang="en-US" sz="6000" b="1" spc="-150" dirty="0">
                <a:ln w="25400">
                  <a:gradFill>
                    <a:gsLst>
                      <a:gs pos="0">
                        <a:srgbClr val="FEF6E1"/>
                      </a:gs>
                      <a:gs pos="100000">
                        <a:srgbClr val="FDE8B5"/>
                      </a:gs>
                    </a:gsLst>
                    <a:lin ang="5400000" scaled="1"/>
                  </a:gradFill>
                </a:ln>
                <a:pattFill prst="lgCheck">
                  <a:fgClr>
                    <a:srgbClr val="89C4FF"/>
                  </a:fgClr>
                  <a:bgClr>
                    <a:srgbClr val="A8D3FF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unded M+ 1c black" panose="020B0902020203020207" pitchFamily="50" charset="-128"/>
                <a:ea typeface="Rounded M+ 1c black" panose="020B0902020203020207" pitchFamily="50" charset="-128"/>
                <a:cs typeface="Rounded M+ 1c black" panose="020B0902020203020207" pitchFamily="50" charset="-128"/>
              </a:rPr>
              <a:t>遊び方</a:t>
            </a:r>
            <a:endParaRPr kumimoji="1" lang="ja-JP" altLang="en-US" dirty="0">
              <a:ln w="57150">
                <a:solidFill>
                  <a:srgbClr val="FFF5C9"/>
                </a:solidFill>
              </a:ln>
              <a:solidFill>
                <a:srgbClr val="70D7F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unded M+ 1c black" panose="020B0902020203020207" pitchFamily="50" charset="-128"/>
              <a:ea typeface="Rounded M+ 1c black" panose="020B0902020203020207" pitchFamily="50" charset="-128"/>
              <a:cs typeface="Rounded M+ 1c black" panose="020B0902020203020207" pitchFamily="50" charset="-128"/>
            </a:endParaRPr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E0DCCD36-6DE2-04FB-7A5B-A894683CD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179104"/>
              </p:ext>
            </p:extLst>
          </p:nvPr>
        </p:nvGraphicFramePr>
        <p:xfrm>
          <a:off x="165100" y="2111747"/>
          <a:ext cx="489458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389652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2097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5400" dirty="0">
                          <a:solidFill>
                            <a:srgbClr val="47CCFB"/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1</a:t>
                      </a:r>
                      <a:r>
                        <a:rPr kumimoji="1" lang="en-US" altLang="ja-JP" sz="2400" dirty="0">
                          <a:solidFill>
                            <a:srgbClr val="70D7FC"/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 </a:t>
                      </a:r>
                      <a:endParaRPr kumimoji="1" lang="ja-JP" altLang="en-US" sz="2400" dirty="0">
                        <a:solidFill>
                          <a:srgbClr val="70D7FC"/>
                        </a:solidFill>
                        <a:latin typeface="源真ゴシック等幅 Heavy" panose="020B0709020203020207" pitchFamily="49" charset="-128"/>
                        <a:ea typeface="源真ゴシック等幅 Heavy" panose="020B0709020203020207" pitchFamily="49" charset="-128"/>
                        <a:cs typeface="源真ゴシック等幅 Heavy" panose="020B0709020203020207" pitchFamily="49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好きな用紙に色を</a:t>
                      </a:r>
                      <a:endParaRPr kumimoji="1" lang="en-US" altLang="ja-JP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源真ゴシック等幅 Heavy" panose="020B0709020203020207" pitchFamily="49" charset="-128"/>
                        <a:ea typeface="源真ゴシック等幅 Heavy" panose="020B0709020203020207" pitchFamily="49" charset="-128"/>
                        <a:cs typeface="源真ゴシック等幅 Heavy" panose="020B0709020203020207" pitchFamily="49" charset="-128"/>
                      </a:endParaRPr>
                    </a:p>
                    <a:p>
                      <a:r>
                        <a:rPr kumimoji="1" lang="ja-JP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塗ろう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81548"/>
                  </a:ext>
                </a:extLst>
              </a:tr>
            </a:tbl>
          </a:graphicData>
        </a:graphic>
      </p:graphicFrame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86909026-89F9-60C0-0C5E-F482FD076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956590"/>
              </p:ext>
            </p:extLst>
          </p:nvPr>
        </p:nvGraphicFramePr>
        <p:xfrm>
          <a:off x="4128789" y="2111747"/>
          <a:ext cx="422904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38965272"/>
                    </a:ext>
                  </a:extLst>
                </a:gridCol>
                <a:gridCol w="3398469">
                  <a:extLst>
                    <a:ext uri="{9D8B030D-6E8A-4147-A177-3AD203B41FA5}">
                      <a16:colId xmlns:a16="http://schemas.microsoft.com/office/drawing/2014/main" val="122097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5400" dirty="0">
                          <a:solidFill>
                            <a:srgbClr val="47CCFB"/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2</a:t>
                      </a:r>
                      <a:r>
                        <a:rPr kumimoji="1" lang="en-US" altLang="ja-JP" sz="2400" dirty="0">
                          <a:solidFill>
                            <a:srgbClr val="70D7FC"/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 </a:t>
                      </a:r>
                      <a:endParaRPr kumimoji="1" lang="ja-JP" altLang="en-US" sz="2400" dirty="0">
                        <a:solidFill>
                          <a:srgbClr val="70D7FC"/>
                        </a:solidFill>
                        <a:latin typeface="源真ゴシック等幅 Heavy" panose="020B0709020203020207" pitchFamily="49" charset="-128"/>
                        <a:ea typeface="源真ゴシック等幅 Heavy" panose="020B0709020203020207" pitchFamily="49" charset="-128"/>
                        <a:cs typeface="源真ゴシック等幅 Heavy" panose="020B0709020203020207" pitchFamily="49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カメラで</a:t>
                      </a:r>
                      <a:r>
                        <a:rPr kumimoji="1" lang="en-US" altLang="ja-JP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QR</a:t>
                      </a:r>
                      <a:r>
                        <a:rPr kumimoji="1" lang="ja-JP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コードを</a:t>
                      </a:r>
                      <a:endParaRPr kumimoji="1" lang="en-US" altLang="ja-JP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源真ゴシック等幅 Heavy" panose="020B0709020203020207" pitchFamily="49" charset="-128"/>
                        <a:ea typeface="源真ゴシック等幅 Heavy" panose="020B0709020203020207" pitchFamily="49" charset="-128"/>
                        <a:cs typeface="源真ゴシック等幅 Heavy" panose="020B0709020203020207" pitchFamily="49" charset="-128"/>
                      </a:endParaRPr>
                    </a:p>
                    <a:p>
                      <a:r>
                        <a:rPr kumimoji="1" lang="ja-JP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読み取ろう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81548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FE1C142A-CE8D-C0FE-2F27-888E03563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12128"/>
              </p:ext>
            </p:extLst>
          </p:nvPr>
        </p:nvGraphicFramePr>
        <p:xfrm>
          <a:off x="8245088" y="2111747"/>
          <a:ext cx="406177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38965272"/>
                    </a:ext>
                  </a:extLst>
                </a:gridCol>
                <a:gridCol w="3231199">
                  <a:extLst>
                    <a:ext uri="{9D8B030D-6E8A-4147-A177-3AD203B41FA5}">
                      <a16:colId xmlns:a16="http://schemas.microsoft.com/office/drawing/2014/main" val="122097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5400" dirty="0">
                          <a:solidFill>
                            <a:srgbClr val="47CCFB"/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3</a:t>
                      </a:r>
                      <a:r>
                        <a:rPr kumimoji="1" lang="en-US" altLang="ja-JP" sz="2400" dirty="0">
                          <a:solidFill>
                            <a:srgbClr val="70D7FC"/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 </a:t>
                      </a:r>
                      <a:endParaRPr kumimoji="1" lang="ja-JP" altLang="en-US" sz="2400" dirty="0">
                        <a:solidFill>
                          <a:srgbClr val="70D7FC"/>
                        </a:solidFill>
                        <a:latin typeface="源真ゴシック等幅 Heavy" panose="020B0709020203020207" pitchFamily="49" charset="-128"/>
                        <a:ea typeface="源真ゴシック等幅 Heavy" panose="020B0709020203020207" pitchFamily="49" charset="-128"/>
                        <a:cs typeface="源真ゴシック等幅 Heavy" panose="020B0709020203020207" pitchFamily="49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ボタン連打で</a:t>
                      </a:r>
                      <a:endParaRPr kumimoji="1" lang="en-US" altLang="ja-JP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源真ゴシック等幅 Heavy" panose="020B0709020203020207" pitchFamily="49" charset="-128"/>
                        <a:ea typeface="源真ゴシック等幅 Heavy" panose="020B0709020203020207" pitchFamily="49" charset="-128"/>
                        <a:cs typeface="源真ゴシック等幅 Heavy" panose="020B0709020203020207" pitchFamily="49" charset="-128"/>
                      </a:endParaRPr>
                    </a:p>
                    <a:p>
                      <a:r>
                        <a:rPr kumimoji="1" lang="ja-JP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源真ゴシック等幅 Heavy" panose="020B0709020203020207" pitchFamily="49" charset="-128"/>
                          <a:ea typeface="源真ゴシック等幅 Heavy" panose="020B0709020203020207" pitchFamily="49" charset="-128"/>
                          <a:cs typeface="源真ゴシック等幅 Heavy" panose="020B0709020203020207" pitchFamily="49" charset="-128"/>
                        </a:rPr>
                        <a:t>レースをしよう！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81548"/>
                  </a:ext>
                </a:extLst>
              </a:tr>
            </a:tbl>
          </a:graphicData>
        </a:graphic>
      </p:graphicFrame>
      <p:pic>
        <p:nvPicPr>
          <p:cNvPr id="18" name="図 17">
            <a:extLst>
              <a:ext uri="{FF2B5EF4-FFF2-40B4-BE49-F238E27FC236}">
                <a16:creationId xmlns:a16="http://schemas.microsoft.com/office/drawing/2014/main" id="{BF3BA267-AF98-7AFC-AD77-DD397F2BD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550" y="3659374"/>
            <a:ext cx="3121602" cy="19510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C54AA85F-1174-1B7C-08D3-AC8734AB3514}"/>
              </a:ext>
            </a:extLst>
          </p:cNvPr>
          <p:cNvGrpSpPr/>
          <p:nvPr/>
        </p:nvGrpSpPr>
        <p:grpSpPr>
          <a:xfrm>
            <a:off x="7988040" y="2633101"/>
            <a:ext cx="4003548" cy="4003548"/>
            <a:chOff x="8064735" y="2817211"/>
            <a:chExt cx="4003548" cy="4003548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117334A-7404-2201-2C49-E950B4977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14674" y="3815765"/>
              <a:ext cx="2973068" cy="16833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A3C34F48-BA47-ABC6-C2B6-CF77F7BC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735" y="2817211"/>
              <a:ext cx="4003548" cy="400354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8" name="図 47">
            <a:extLst>
              <a:ext uri="{FF2B5EF4-FFF2-40B4-BE49-F238E27FC236}">
                <a16:creationId xmlns:a16="http://schemas.microsoft.com/office/drawing/2014/main" id="{DFC185AB-CFAD-BC84-7A40-1587F18AA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03" y="3659374"/>
            <a:ext cx="3121602" cy="19510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ContrastingRightFacing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2022年】Webカメラのおすすめ18選 テレワークや動画配信で映りのよいモノを選ぼう | ビックカメラ.com">
            <a:extLst>
              <a:ext uri="{FF2B5EF4-FFF2-40B4-BE49-F238E27FC236}">
                <a16:creationId xmlns:a16="http://schemas.microsoft.com/office/drawing/2014/main" id="{4F6063A6-A130-8BFF-C474-2760E385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88" y="3467701"/>
            <a:ext cx="2171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星: 4 pt 48">
            <a:extLst>
              <a:ext uri="{FF2B5EF4-FFF2-40B4-BE49-F238E27FC236}">
                <a16:creationId xmlns:a16="http://schemas.microsoft.com/office/drawing/2014/main" id="{EE51D914-F48A-0F8B-3DB6-BBC81DBF72BB}"/>
              </a:ext>
            </a:extLst>
          </p:cNvPr>
          <p:cNvSpPr/>
          <p:nvPr/>
        </p:nvSpPr>
        <p:spPr>
          <a:xfrm>
            <a:off x="5827691" y="3226056"/>
            <a:ext cx="575888" cy="710419"/>
          </a:xfrm>
          <a:prstGeom prst="star4">
            <a:avLst>
              <a:gd name="adj" fmla="val 12705"/>
            </a:avLst>
          </a:prstGeom>
          <a:solidFill>
            <a:srgbClr val="FFFF5D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F83A35B-5052-839E-0BEC-DD7E7DCDD95C}"/>
              </a:ext>
            </a:extLst>
          </p:cNvPr>
          <p:cNvSpPr txBox="1"/>
          <p:nvPr/>
        </p:nvSpPr>
        <p:spPr>
          <a:xfrm flipH="1">
            <a:off x="5854314" y="899939"/>
            <a:ext cx="570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源真ゴシック等幅 Bold" panose="020B0609020203020207" pitchFamily="49" charset="-128"/>
                <a:ea typeface="源真ゴシック等幅 Bold" panose="020B0609020203020207" pitchFamily="49" charset="-128"/>
                <a:cs typeface="源真ゴシック等幅 Bold" panose="020B0609020203020207" pitchFamily="49" charset="-128"/>
              </a:rPr>
              <a:t>困った</a:t>
            </a:r>
            <a:r>
              <a:rPr lang="ja-JP" altLang="en-US" sz="2400" dirty="0">
                <a:solidFill>
                  <a:schemeClr val="bg1"/>
                </a:solidFill>
                <a:latin typeface="源真ゴシック等幅 Bold" panose="020B0609020203020207" pitchFamily="49" charset="-128"/>
                <a:ea typeface="源真ゴシック等幅 Bold" panose="020B0609020203020207" pitchFamily="49" charset="-128"/>
                <a:cs typeface="源真ゴシック等幅 Bold" panose="020B0609020203020207" pitchFamily="49" charset="-128"/>
              </a:rPr>
              <a:t>ら近くの</a:t>
            </a:r>
            <a:r>
              <a:rPr kumimoji="1" lang="ja-JP" altLang="en-US" sz="2400" dirty="0">
                <a:solidFill>
                  <a:schemeClr val="bg1"/>
                </a:solidFill>
                <a:latin typeface="源真ゴシック等幅 Bold" panose="020B0609020203020207" pitchFamily="49" charset="-128"/>
                <a:ea typeface="源真ゴシック等幅 Bold" panose="020B0609020203020207" pitchFamily="49" charset="-128"/>
                <a:cs typeface="源真ゴシック等幅 Bold" panose="020B0609020203020207" pitchFamily="49" charset="-128"/>
              </a:rPr>
              <a:t>学生に質問してください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011231B-0A63-961E-7CC5-EF18DE84DD46}"/>
              </a:ext>
            </a:extLst>
          </p:cNvPr>
          <p:cNvSpPr txBox="1"/>
          <p:nvPr/>
        </p:nvSpPr>
        <p:spPr>
          <a:xfrm flipH="1">
            <a:off x="8264775" y="67463"/>
            <a:ext cx="3568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源真ゴシック等幅 Bold" panose="020B0609020203020207" pitchFamily="49" charset="-128"/>
              </a:rPr>
              <a:t>TUATMCC 2022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源真ゴシック等幅 Bold" panose="020B0609020203020207" pitchFamily="49" charset="-128"/>
              <a:cs typeface="源真ゴシック等幅 Bold" panose="020B0609020203020207" pitchFamily="49" charset="-128"/>
            </a:endParaRPr>
          </a:p>
        </p:txBody>
      </p:sp>
      <p:sp>
        <p:nvSpPr>
          <p:cNvPr id="55" name="二等辺三角形 54">
            <a:extLst>
              <a:ext uri="{FF2B5EF4-FFF2-40B4-BE49-F238E27FC236}">
                <a16:creationId xmlns:a16="http://schemas.microsoft.com/office/drawing/2014/main" id="{6D959668-78A3-F0F0-42FD-CDD619B10499}"/>
              </a:ext>
            </a:extLst>
          </p:cNvPr>
          <p:cNvSpPr/>
          <p:nvPr/>
        </p:nvSpPr>
        <p:spPr>
          <a:xfrm rot="5400000">
            <a:off x="3891364" y="4157410"/>
            <a:ext cx="262189" cy="17012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二等辺三角形 55">
            <a:extLst>
              <a:ext uri="{FF2B5EF4-FFF2-40B4-BE49-F238E27FC236}">
                <a16:creationId xmlns:a16="http://schemas.microsoft.com/office/drawing/2014/main" id="{816E51A2-FCE8-793B-2E84-CB545D0F1339}"/>
              </a:ext>
            </a:extLst>
          </p:cNvPr>
          <p:cNvSpPr/>
          <p:nvPr/>
        </p:nvSpPr>
        <p:spPr>
          <a:xfrm rot="5400000">
            <a:off x="7885410" y="4157411"/>
            <a:ext cx="262189" cy="17012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524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59</Words>
  <Application>Microsoft Office PowerPoint</Application>
  <PresentationFormat>ワイド画面</PresentationFormat>
  <Paragraphs>24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1" baseType="lpstr">
      <vt:lpstr>あんずもじ等幅2020</vt:lpstr>
      <vt:lpstr>源真ゴシック等幅 Bold</vt:lpstr>
      <vt:lpstr>游ゴシック Light</vt:lpstr>
      <vt:lpstr>源真ゴシック等幅 Heavy</vt:lpstr>
      <vt:lpstr>Arial</vt:lpstr>
      <vt:lpstr>游ゴシック</vt:lpstr>
      <vt:lpstr>Roboto</vt:lpstr>
      <vt:lpstr>Rounded M+ 1c black</vt:lpstr>
      <vt:lpstr>Office テーマ</vt:lpstr>
      <vt:lpstr>遊び方</vt:lpstr>
      <vt:lpstr>遊び方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pika.mimi.8.09@gmail.com</dc:creator>
  <cp:lastModifiedBy>pika.mimi.8.09@gmail.com</cp:lastModifiedBy>
  <cp:revision>55</cp:revision>
  <dcterms:created xsi:type="dcterms:W3CDTF">2022-11-06T12:08:07Z</dcterms:created>
  <dcterms:modified xsi:type="dcterms:W3CDTF">2022-11-10T15:29:23Z</dcterms:modified>
</cp:coreProperties>
</file>